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3922" autoAdjust="0"/>
  </p:normalViewPr>
  <p:slideViewPr>
    <p:cSldViewPr snapToGrid="0">
      <p:cViewPr varScale="1">
        <p:scale>
          <a:sx n="107" d="100"/>
          <a:sy n="107" d="100"/>
        </p:scale>
        <p:origin x="636"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46</c:v>
                </c:pt>
                <c:pt idx="4">
                  <c:v>1</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Sheet1!$B$2:$B$6</c:f>
              <c:numCache>
                <c:formatCode>0.0</c:formatCode>
                <c:ptCount val="5"/>
                <c:pt idx="0">
                  <c:v>8.1999999999999993</c:v>
                </c:pt>
                <c:pt idx="1">
                  <c:v>8.1</c:v>
                </c:pt>
                <c:pt idx="2">
                  <c:v>7.5</c:v>
                </c:pt>
                <c:pt idx="3">
                  <c:v>7.4</c:v>
                </c:pt>
                <c:pt idx="4">
                  <c:v>7.3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University College London Hospitals NHS Foundation Trust</c:v>
                </c:pt>
                <c:pt idx="4">
                  <c:v>Guy's and St Thomas' NHS Foundation Trust</c:v>
                </c:pt>
              </c:strCache>
            </c:strRef>
          </c:cat>
          <c:val>
            <c:numRef>
              <c:f>Sheet1!$C$2:$C$6</c:f>
              <c:numCache>
                <c:formatCode>0.0</c:formatCode>
                <c:ptCount val="5"/>
                <c:pt idx="0">
                  <c:v>1.8000000000000007</c:v>
                </c:pt>
                <c:pt idx="1">
                  <c:v>1.9000000000000004</c:v>
                </c:pt>
                <c:pt idx="2">
                  <c:v>2.5</c:v>
                </c:pt>
                <c:pt idx="3">
                  <c:v>2.5999999999999996</c:v>
                </c:pt>
                <c:pt idx="4">
                  <c:v>2.7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Sheet1!$B$2:$B$6</c:f>
              <c:numCache>
                <c:formatCode>0.0</c:formatCode>
                <c:ptCount val="5"/>
                <c:pt idx="0">
                  <c:v>6.2</c:v>
                </c:pt>
                <c:pt idx="1">
                  <c:v>6.7</c:v>
                </c:pt>
                <c:pt idx="2">
                  <c:v>6.7</c:v>
                </c:pt>
                <c:pt idx="3">
                  <c:v>6.8</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London North West University Healthcare NHS Trust</c:v>
                </c:pt>
                <c:pt idx="4">
                  <c:v>North Middlesex University Hospital NHS Trust</c:v>
                </c:pt>
              </c:strCache>
            </c:strRef>
          </c:cat>
          <c:val>
            <c:numRef>
              <c:f>Sheet1!$C$2:$C$6</c:f>
              <c:numCache>
                <c:formatCode>0.0</c:formatCode>
                <c:ptCount val="5"/>
                <c:pt idx="0">
                  <c:v>3.8</c:v>
                </c:pt>
                <c:pt idx="1">
                  <c:v>3.3</c:v>
                </c:pt>
                <c:pt idx="2">
                  <c:v>3.3</c:v>
                </c:pt>
                <c:pt idx="3">
                  <c:v>3.2</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0.18321289855499945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9.0582000000000384E-2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0.94565699999999975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9.0581000000000245E-2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0.32490600000000036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0.64686600000000016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6.924061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0.18735817342529959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8.9876000000000289E-2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0.9382950000000001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8.9875999999999401E-2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0.32237700000000036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0.88317699999999988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7.2366650000000003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1.6253159999999998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0.3899189999999999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0.10870699999999989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1.1348820000000011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0.10870599999999975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0.38992000000000004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0.19296100000000038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8.7507409999999997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0.10921000000000003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0.33902400000000021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9.451699999999974E-2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0.98674700000000026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9.451799999999988E-2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0.33902399999999933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0.60929000000000055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7.1957389999999997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0.19507900000000067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0.3186770000000001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8.8844999999999175E-2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0.92752799999999969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8.8845000000000951E-2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0.31867800000000024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0.83300000000000018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8.09633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0.12903500000000001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0.12581099999999878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3.5075000000000855E-2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0.3661790000000007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3.5074999999999079E-2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0.12581100000000056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0.20523999999999987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8.9845790000000001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3</c:v>
                </c:pt>
                <c:pt idx="1">
                  <c:v>37</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0.12491099999999999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0.31522700000000015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8.7881999999999572E-2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0.91748500000000011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8.7882999999999711E-2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0.31522600000000001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0.7871630000000005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4.7887310000000003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0.37297499999999939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0.32635100000000072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9.0983999999999732E-2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0.94986100000000029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9.0983999999999732E-2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0.3263499999999997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0.90759900000000027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6.8642139999999996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0.37898698525760022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0.15284699999999951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1.595701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0.15284699999999951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0.54824600000000068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0.67878600000000056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7.287795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0.96602399999999999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0.37563699999999933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0.10472500000000018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1.0933099999999998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0.10472500000000018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0.37563600000000008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0.47321499999999972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8.2113080000000007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1.2337440000000002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0.40447200000000016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0.11276399999999942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1.1772369999999999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0.11276400000000031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0.40447200000000016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0.89684900000000045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6.1095620000000004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Q11. Were you offered food that met any dietary needs or requirements you had?</c:v>
                </c:pt>
                <c:pt idx="1">
                  <c:v>Admission to hospital Q2. How did you feel about the length of time you were on the waiting list before your admission to hospital?</c:v>
                </c:pt>
                <c:pt idx="2">
                  <c:v>Leaving hospital Q37. Did hospital staff discuss with you whether you would need any additional equipment in your home, or any changes to your home, after leaving the hospital?</c:v>
                </c:pt>
                <c:pt idx="3">
                  <c:v>Nurses Q22. In your opinion, were there enough nurses on duty to care for you in hospital?</c:v>
                </c:pt>
                <c:pt idx="4">
                  <c:v>Leaving hospital Q42. Before you left hospital, did you know what would happen next with your care?</c:v>
                </c:pt>
              </c:strCache>
            </c:strRef>
          </c:cat>
          <c:val>
            <c:numRef>
              <c:f>Sheet1!$B$2:$B$6</c:f>
              <c:numCache>
                <c:formatCode>0.0</c:formatCode>
                <c:ptCount val="5"/>
                <c:pt idx="0">
                  <c:v>8.8000000000000007</c:v>
                </c:pt>
                <c:pt idx="1">
                  <c:v>8</c:v>
                </c:pt>
                <c:pt idx="2">
                  <c:v>8.8000000000000007</c:v>
                </c:pt>
                <c:pt idx="3">
                  <c:v>7.6</c:v>
                </c:pt>
                <c:pt idx="4">
                  <c:v>6.9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Q11. Were you offered food that met any dietary needs or requirements you had?</c:v>
                </c:pt>
                <c:pt idx="1">
                  <c:v>Admission to hospital Q2. How did you feel about the length of time you were on the waiting list before your admission to hospital?</c:v>
                </c:pt>
                <c:pt idx="2">
                  <c:v>Leaving hospital Q37. Did hospital staff discuss with you whether you would need any additional equipment in your home, or any changes to your home, after leaving the hospital?</c:v>
                </c:pt>
                <c:pt idx="3">
                  <c:v>Nurses Q22. In your opinion, were there enough nurses on duty to care for you in hospital?</c:v>
                </c:pt>
                <c:pt idx="4">
                  <c:v>Leaving hospital Q42. Before you left hospital, did you know what would happen next with your care?</c:v>
                </c:pt>
              </c:strCache>
            </c:strRef>
          </c:cat>
          <c:val>
            <c:numRef>
              <c:f>Sheet1!$C$2:$C$6</c:f>
              <c:numCache>
                <c:formatCode>0.0</c:formatCode>
                <c:ptCount val="5"/>
                <c:pt idx="0">
                  <c:v>8.3000000000000007</c:v>
                </c:pt>
                <c:pt idx="1">
                  <c:v>7.5</c:v>
                </c:pt>
                <c:pt idx="2">
                  <c:v>8.3000000000000007</c:v>
                </c:pt>
                <c:pt idx="3">
                  <c:v>7.3</c:v>
                </c:pt>
                <c:pt idx="4">
                  <c:v>6.6</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Your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1.24071923870823</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Sheet1!$B$2:$B$6</c:f>
              <c:numCache>
                <c:formatCode>0.0</c:formatCode>
                <c:ptCount val="5"/>
                <c:pt idx="0">
                  <c:v>3.4</c:v>
                </c:pt>
                <c:pt idx="1">
                  <c:v>2.5</c:v>
                </c:pt>
                <c:pt idx="2">
                  <c:v>2.5</c:v>
                </c:pt>
                <c:pt idx="3">
                  <c:v>2.5</c:v>
                </c:pt>
                <c:pt idx="4">
                  <c:v>2.4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Lewisham and Greenwich NHS Trust</c:v>
                </c:pt>
                <c:pt idx="3">
                  <c:v>Chelsea and Westminster Hospital NHS Foundation Trust</c:v>
                </c:pt>
                <c:pt idx="4">
                  <c:v>Barking, Havering and Redbridge University Hospitals NHS Trust</c:v>
                </c:pt>
              </c:strCache>
            </c:strRef>
          </c:cat>
          <c:val>
            <c:numRef>
              <c:f>Sheet1!$C$2:$C$6</c:f>
              <c:numCache>
                <c:formatCode>0.0</c:formatCode>
                <c:ptCount val="5"/>
                <c:pt idx="0">
                  <c:v>6.6</c:v>
                </c:pt>
                <c:pt idx="1">
                  <c:v>7.5</c:v>
                </c:pt>
                <c:pt idx="2">
                  <c:v>7.5</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Sheet1!$B$2:$B$6</c:f>
              <c:numCache>
                <c:formatCode>0.0</c:formatCode>
                <c:ptCount val="5"/>
                <c:pt idx="0">
                  <c:v>1.2</c:v>
                </c:pt>
                <c:pt idx="1">
                  <c:v>1.2</c:v>
                </c:pt>
                <c:pt idx="2">
                  <c:v>1.2</c:v>
                </c:pt>
                <c:pt idx="3">
                  <c:v>1.2</c:v>
                </c:pt>
                <c:pt idx="4">
                  <c:v>1.3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Free London NHS Foundation Trust</c:v>
                </c:pt>
                <c:pt idx="1">
                  <c:v>North Middlesex University Hospital NHS Trust</c:v>
                </c:pt>
                <c:pt idx="2">
                  <c:v>Croydon Health Services NHS Trust</c:v>
                </c:pt>
                <c:pt idx="3">
                  <c:v>Epsom and St Helier University Hospitals NHS Trust</c:v>
                </c:pt>
                <c:pt idx="4">
                  <c:v>Whittington Health NHS Trust</c:v>
                </c:pt>
              </c:strCache>
            </c:strRef>
          </c:cat>
          <c:val>
            <c:numRef>
              <c:f>Sheet1!$C$2:$C$6</c:f>
              <c:numCache>
                <c:formatCode>0.0</c:formatCode>
                <c:ptCount val="5"/>
                <c:pt idx="0">
                  <c:v>8.8000000000000007</c:v>
                </c:pt>
                <c:pt idx="1">
                  <c:v>8.8000000000000007</c:v>
                </c:pt>
                <c:pt idx="2">
                  <c:v>8.8000000000000007</c:v>
                </c:pt>
                <c:pt idx="3">
                  <c:v>8.8000000000000007</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0.11368855719060006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0.123247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1.2866870000000001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0.1232479999999998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0.44207600000000014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0.85462499999999997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1.2407189999999999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Your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8.9931416115721596</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Q7. Did the hospital staff explain the reasons for changing wards during the night in a way you could understand?</c:v>
                </c:pt>
                <c:pt idx="1">
                  <c:v>The hospital and ward Q5. Were you ever prevented from sleeping at night by noise from other patients?</c:v>
                </c:pt>
                <c:pt idx="2">
                  <c:v>Operations and procedures Q34. After the operations or procedures, how well did hospital staff explain how the operation or procedure had gone?</c:v>
                </c:pt>
                <c:pt idx="3">
                  <c:v>The hospital and ward Q9. Did you get enough help from staff to wash or keep yourself clean?</c:v>
                </c:pt>
                <c:pt idx="4">
                  <c:v>Your care and treatment Q24. To what extent did staff looking after you involve you in decisions about your care and treatment?</c:v>
                </c:pt>
              </c:strCache>
            </c:strRef>
          </c:cat>
          <c:val>
            <c:numRef>
              <c:f>Sheet1!$B$2:$B$6</c:f>
              <c:numCache>
                <c:formatCode>0.0</c:formatCode>
                <c:ptCount val="5"/>
                <c:pt idx="0">
                  <c:v>5.8</c:v>
                </c:pt>
                <c:pt idx="1">
                  <c:v>5.5</c:v>
                </c:pt>
                <c:pt idx="2">
                  <c:v>7.5</c:v>
                </c:pt>
                <c:pt idx="3">
                  <c:v>7.8</c:v>
                </c:pt>
                <c:pt idx="4">
                  <c:v>6.8</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Q7. Did the hospital staff explain the reasons for changing wards during the night in a way you could understand?</c:v>
                </c:pt>
                <c:pt idx="1">
                  <c:v>The hospital and ward Q5. Were you ever prevented from sleeping at night by noise from other patients?</c:v>
                </c:pt>
                <c:pt idx="2">
                  <c:v>Operations and procedures Q34. After the operations or procedures, how well did hospital staff explain how the operation or procedure had gone?</c:v>
                </c:pt>
                <c:pt idx="3">
                  <c:v>The hospital and ward Q9. Did you get enough help from staff to wash or keep yourself clean?</c:v>
                </c:pt>
                <c:pt idx="4">
                  <c:v>Your care and treatment Q24. To what extent did staff looking after you involve you in decisions about your care and treatment?</c:v>
                </c:pt>
              </c:strCache>
            </c:strRef>
          </c:cat>
          <c:val>
            <c:numRef>
              <c:f>Sheet1!$C$2:$C$6</c:f>
              <c:numCache>
                <c:formatCode>0.0</c:formatCode>
                <c:ptCount val="5"/>
                <c:pt idx="0">
                  <c:v>6.7</c:v>
                </c:pt>
                <c:pt idx="1">
                  <c:v>6</c:v>
                </c:pt>
                <c:pt idx="2">
                  <c:v>7.9</c:v>
                </c:pt>
                <c:pt idx="3">
                  <c:v>8.1</c:v>
                </c:pt>
                <c:pt idx="4">
                  <c:v>7.1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Sheet1!$B$2:$B$6</c:f>
              <c:numCache>
                <c:formatCode>0.0</c:formatCode>
                <c:ptCount val="5"/>
                <c:pt idx="0">
                  <c:v>9.6999999999999993</c:v>
                </c:pt>
                <c:pt idx="1">
                  <c:v>9.4</c:v>
                </c:pt>
                <c:pt idx="2">
                  <c:v>9.3000000000000007</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Guy's and St Thomas' NHS Foundation Trust</c:v>
                </c:pt>
                <c:pt idx="3">
                  <c:v>Imperial College Healthcare NHS Trust</c:v>
                </c:pt>
                <c:pt idx="4">
                  <c:v>University College London Hospitals NHS Foundation Trust</c:v>
                </c:pt>
              </c:strCache>
            </c:strRef>
          </c:cat>
          <c:val>
            <c:numRef>
              <c:f>Sheet1!$C$2:$C$6</c:f>
              <c:numCache>
                <c:formatCode>0.0</c:formatCode>
                <c:ptCount val="5"/>
                <c:pt idx="0">
                  <c:v>0.30000000000000071</c:v>
                </c:pt>
                <c:pt idx="1">
                  <c:v>0.59999999999999964</c:v>
                </c:pt>
                <c:pt idx="2">
                  <c:v>0.69999999999999929</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Sheet1!$B$2:$B$6</c:f>
              <c:numCache>
                <c:formatCode>0.0</c:formatCode>
                <c:ptCount val="5"/>
                <c:pt idx="0">
                  <c:v>8.1999999999999993</c:v>
                </c:pt>
                <c:pt idx="1">
                  <c:v>8.4</c:v>
                </c:pt>
                <c:pt idx="2">
                  <c:v>8.5</c:v>
                </c:pt>
                <c:pt idx="3">
                  <c:v>8.6</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North Middlesex University Hospital NHS Trust</c:v>
                </c:pt>
                <c:pt idx="3">
                  <c:v>Whittington Health NHS Trust</c:v>
                </c:pt>
                <c:pt idx="4">
                  <c:v>London North West University Healthcare NHS Trust</c:v>
                </c:pt>
              </c:strCache>
            </c:strRef>
          </c:cat>
          <c:val>
            <c:numRef>
              <c:f>Sheet1!$C$2:$C$6</c:f>
              <c:numCache>
                <c:formatCode>0.0</c:formatCode>
                <c:ptCount val="5"/>
                <c:pt idx="0">
                  <c:v>1.8000000000000007</c:v>
                </c:pt>
                <c:pt idx="1">
                  <c:v>1.5999999999999996</c:v>
                </c:pt>
                <c:pt idx="2">
                  <c:v>1.5</c:v>
                </c:pt>
                <c:pt idx="3">
                  <c:v>1.4000000000000004</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0.25022500000000036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0.2235990000000001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6.2338000000000449E-2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0.65079699999999896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6.2338000000000449E-2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0.2235990000000001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7.7683000000000391E-2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8.9931420000000006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Your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8.1640895157905593</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Sheet1!$B$2:$B$6</c:f>
              <c:numCache>
                <c:formatCode>0.0</c:formatCode>
                <c:ptCount val="5"/>
                <c:pt idx="0">
                  <c:v>9</c:v>
                </c:pt>
                <c:pt idx="1">
                  <c:v>8.8000000000000007</c:v>
                </c:pt>
                <c:pt idx="2">
                  <c:v>8.5</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University College London Hospitals NHS Foundation Trust</c:v>
                </c:pt>
                <c:pt idx="3">
                  <c:v>Guy's and St Thomas' NHS Foundation Trust</c:v>
                </c:pt>
                <c:pt idx="4">
                  <c:v>Chelsea and Westminster Hospital NHS Foundation Trust</c:v>
                </c:pt>
              </c:strCache>
            </c:strRef>
          </c:cat>
          <c:val>
            <c:numRef>
              <c:f>Sheet1!$C$2:$C$6</c:f>
              <c:numCache>
                <c:formatCode>0.0</c:formatCode>
                <c:ptCount val="5"/>
                <c:pt idx="0">
                  <c:v>1</c:v>
                </c:pt>
                <c:pt idx="1">
                  <c:v>1.1999999999999993</c:v>
                </c:pt>
                <c:pt idx="2">
                  <c:v>1.5</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Sheet1!$B$2:$B$6</c:f>
              <c:numCache>
                <c:formatCode>0.0</c:formatCode>
                <c:ptCount val="5"/>
                <c:pt idx="0">
                  <c:v>7.4</c:v>
                </c:pt>
                <c:pt idx="1">
                  <c:v>7.4</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Whittington Health NHS Trust</c:v>
                </c:pt>
                <c:pt idx="3">
                  <c:v>North Middlesex University Hospital NHS Trust</c:v>
                </c:pt>
                <c:pt idx="4">
                  <c:v>Croydon Health Services NHS Trust</c:v>
                </c:pt>
              </c:strCache>
            </c:strRef>
          </c:cat>
          <c:val>
            <c:numRef>
              <c:f>Sheet1!$C$2:$C$6</c:f>
              <c:numCache>
                <c:formatCode>0.0</c:formatCode>
                <c:ptCount val="5"/>
                <c:pt idx="0">
                  <c:v>2.5999999999999996</c:v>
                </c:pt>
                <c:pt idx="1">
                  <c:v>2.5999999999999996</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0.27500402827430026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7.9927000000000525E-2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0.83442400000000028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7.9926999999999637E-2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0.28668799999999983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0.47747000000000028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8.1640899999999998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8.4</c:v>
                </c:pt>
                <c:pt idx="2">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c:v>
                </c:pt>
                <c:pt idx="1">
                  <c:v>1.5999999999999996</c:v>
                </c:pt>
                <c:pt idx="2">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6.1</c:v>
                </c:pt>
                <c:pt idx="1">
                  <c:v>7.1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3.9000000000000004</c:v>
                </c:pt>
                <c:pt idx="1">
                  <c:v>2.9000000000000004</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7.8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2.2000000000000002</c:v>
                </c:pt>
                <c:pt idx="2">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c:v>
                </c:pt>
                <c:pt idx="1">
                  <c:v>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c:v>
                </c:pt>
                <c:pt idx="1">
                  <c:v>4</c:v>
                </c:pt>
                <c:pt idx="2">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8.5</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1.5</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7.7</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2.2999999999999998</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9.1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0.90000000000000036</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7.1</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1.9000000000000004</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1.5999999999999996</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Your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7.4259405249094801</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8.9</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1.0999999999999996</c:v>
                </c:pt>
                <c:pt idx="1">
                  <c:v>1.3000000000000007</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7.1</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2.9000000000000004</c:v>
                </c:pt>
                <c:pt idx="1">
                  <c:v>2.4000000000000004</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6.7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3.3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Sheet1!$B$2:$B$6</c:f>
              <c:numCache>
                <c:formatCode>0.0</c:formatCode>
                <c:ptCount val="5"/>
                <c:pt idx="0">
                  <c:v>8.6999999999999993</c:v>
                </c:pt>
                <c:pt idx="1">
                  <c:v>8.3000000000000007</c:v>
                </c:pt>
                <c:pt idx="2">
                  <c:v>7.6</c:v>
                </c:pt>
                <c:pt idx="3">
                  <c:v>7.6</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Royal National Orthopaedic Hospital NHS Trust</c:v>
                </c:pt>
                <c:pt idx="2">
                  <c:v>Imperial College Healthcare NHS Trust</c:v>
                </c:pt>
                <c:pt idx="3">
                  <c:v>Guy's and St Thomas' NHS Foundation Trust</c:v>
                </c:pt>
                <c:pt idx="4">
                  <c:v>Barts Health NHS Trust</c:v>
                </c:pt>
              </c:strCache>
            </c:strRef>
          </c:cat>
          <c:val>
            <c:numRef>
              <c:f>Sheet1!$C$2:$C$6</c:f>
              <c:numCache>
                <c:formatCode>0.0</c:formatCode>
                <c:ptCount val="5"/>
                <c:pt idx="0">
                  <c:v>1.3000000000000007</c:v>
                </c:pt>
                <c:pt idx="1">
                  <c:v>1.6999999999999993</c:v>
                </c:pt>
                <c:pt idx="2">
                  <c:v>2.4000000000000004</c:v>
                </c:pt>
                <c:pt idx="3">
                  <c:v>2.4000000000000004</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5.9</c:v>
                </c:pt>
                <c:pt idx="1">
                  <c:v>0</c:v>
                </c:pt>
                <c:pt idx="2">
                  <c:v>6.5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4.0999999999999996</c:v>
                </c:pt>
                <c:pt idx="1">
                  <c:v>3</c:v>
                </c:pt>
                <c:pt idx="2">
                  <c:v>3.5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0.69999999999999929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9.1</c:v>
                </c:pt>
                <c:pt idx="1">
                  <c:v>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0.90000000000000036</c:v>
                </c:pt>
                <c:pt idx="1">
                  <c:v>0.40000000000000036</c:v>
                </c:pt>
                <c:pt idx="2">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c:v>
                </c:pt>
                <c:pt idx="1">
                  <c:v>8.6</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1.4000000000000004</c:v>
                </c:pt>
                <c:pt idx="1">
                  <c:v>1.4000000000000004</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Sheet1!$B$2:$B$6</c:f>
              <c:numCache>
                <c:formatCode>0.0</c:formatCode>
                <c:ptCount val="5"/>
                <c:pt idx="0">
                  <c:v>6.2</c:v>
                </c:pt>
                <c:pt idx="1">
                  <c:v>6.3</c:v>
                </c:pt>
                <c:pt idx="2">
                  <c:v>6.5</c:v>
                </c:pt>
                <c:pt idx="3">
                  <c:v>6.6</c:v>
                </c:pt>
                <c:pt idx="4">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London North West University Healthcare NHS Trust</c:v>
                </c:pt>
                <c:pt idx="1">
                  <c:v>Barking, Havering and Redbridge University Hospitals NHS Trust</c:v>
                </c:pt>
                <c:pt idx="2">
                  <c:v>The Hillingdon Hospitals NHS Foundation Trust</c:v>
                </c:pt>
                <c:pt idx="3">
                  <c:v>Royal Free London NHS Foundation Trust</c:v>
                </c:pt>
                <c:pt idx="4">
                  <c:v>North Middlesex University Hospital NHS Trust</c:v>
                </c:pt>
              </c:strCache>
            </c:strRef>
          </c:cat>
          <c:val>
            <c:numRef>
              <c:f>Sheet1!$C$2:$C$6</c:f>
              <c:numCache>
                <c:formatCode>0.0</c:formatCode>
                <c:ptCount val="5"/>
                <c:pt idx="0">
                  <c:v>3.8</c:v>
                </c:pt>
                <c:pt idx="1">
                  <c:v>3.7</c:v>
                </c:pt>
                <c:pt idx="2">
                  <c:v>3.5</c:v>
                </c:pt>
                <c:pt idx="3">
                  <c:v>3.4000000000000004</c:v>
                </c:pt>
                <c:pt idx="4">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8.6999999999999993</c:v>
                </c:pt>
                <c:pt idx="1">
                  <c:v>9.1999999999999993</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0.80000000000000071</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c:v>
                </c:pt>
                <c:pt idx="1">
                  <c:v>1.6999999999999993</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8.4</c:v>
                </c:pt>
                <c:pt idx="1">
                  <c:v>8.6999999999999993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1.5999999999999996</c:v>
                </c:pt>
                <c:pt idx="1">
                  <c:v>1.3000000000000007</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8.5</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9.1</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0.90000000000000036</c:v>
                </c:pt>
                <c:pt idx="2">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8.1999999999999993</c:v>
                </c:pt>
                <c:pt idx="1">
                  <c:v>8.1999999999999993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1.8000000000000007</c:v>
                </c:pt>
                <c:pt idx="1">
                  <c:v>1.8000000000000007</c:v>
                </c:pt>
                <c:pt idx="2">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7.2</c:v>
                </c:pt>
                <c:pt idx="1">
                  <c:v>7.5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2.8</c:v>
                </c:pt>
                <c:pt idx="1">
                  <c:v>2.5</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6.7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3.3</c:v>
                </c:pt>
                <c:pt idx="2">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8.6999999999999993</c:v>
                </c:pt>
                <c:pt idx="2">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1.3000000000000007</c:v>
                </c:pt>
                <c:pt idx="2">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0.49906844194090016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0.16493499999999983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1.721902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0.75654200000000049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0.80090299999999992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6.8238539999999999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2.2999999999999998</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6.8</c:v>
                </c:pt>
                <c:pt idx="1">
                  <c:v>6.3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3.2</c:v>
                </c:pt>
                <c:pt idx="1">
                  <c:v>3.7</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9.4</c:v>
                </c:pt>
                <c:pt idx="1">
                  <c:v>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0.59999999999999964</c:v>
                </c:pt>
                <c:pt idx="1">
                  <c:v>0.40000000000000036</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0.14644200000000041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0.46063100000000023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0.12842099999999945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1.3406930000000008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0.58905299999999983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0.41857100000000003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8.0280269999999998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1.1999999999999993</c:v>
                </c:pt>
                <c:pt idx="2">
                  <c:v>0.30000000000000071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7.9</c:v>
                </c:pt>
                <c:pt idx="1">
                  <c:v>8.5</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2.0999999999999996</c:v>
                </c:pt>
                <c:pt idx="1">
                  <c:v>1.5</c:v>
                </c:pt>
                <c:pt idx="2">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8.5</c:v>
                </c:pt>
                <c:pt idx="1">
                  <c:v>9.1</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1.5</c:v>
                </c:pt>
                <c:pt idx="1">
                  <c:v>0.90000000000000036</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7.7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2.2999999999999998</c:v>
                </c:pt>
                <c:pt idx="2">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7.6</c:v>
                </c:pt>
                <c:pt idx="1">
                  <c:v>7.8</c:v>
                </c:pt>
                <c:pt idx="2">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2.4000000000000004</c:v>
                </c:pt>
                <c:pt idx="1">
                  <c:v>2.2000000000000002</c:v>
                </c:pt>
                <c:pt idx="2">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6.9</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3.0999999999999996</c:v>
                </c:pt>
                <c:pt idx="2">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7.6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2.4000000000000004</c:v>
                </c:pt>
                <c:pt idx="2">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1.1999999999999993</c:v>
                </c:pt>
                <c:pt idx="2">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Your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7.6014419720944</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2.7</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7.5</c:v>
                </c:pt>
                <c:pt idx="1">
                  <c:v>8.3000000000000007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2.5</c:v>
                </c:pt>
                <c:pt idx="1">
                  <c:v>1.6999999999999993</c:v>
                </c:pt>
                <c:pt idx="2">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8.8000000000000007</c:v>
                </c:pt>
                <c:pt idx="1">
                  <c:v>8.9</c:v>
                </c:pt>
                <c:pt idx="2">
                  <c:v>9.3000000000000007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1.1999999999999993</c:v>
                </c:pt>
                <c:pt idx="1">
                  <c:v>1.0999999999999996</c:v>
                </c:pt>
                <c:pt idx="2">
                  <c:v>0.69999999999999929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Sheet1!$B$2:$B$6</c:f>
              <c:numCache>
                <c:formatCode>0.0</c:formatCode>
                <c:ptCount val="5"/>
                <c:pt idx="0">
                  <c:v>8.4</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Guy's and St Thomas' NHS Foundation Trust</c:v>
                </c:pt>
                <c:pt idx="2">
                  <c:v>University College London Hospitals NHS Foundation Trust</c:v>
                </c:pt>
                <c:pt idx="3">
                  <c:v>Kingston Hospital NHS Foundation Trust</c:v>
                </c:pt>
                <c:pt idx="4">
                  <c:v>The Hillingdon Hospitals NHS Foundation Trust</c:v>
                </c:pt>
              </c:strCache>
            </c:strRef>
          </c:cat>
          <c:val>
            <c:numRef>
              <c:f>Sheet1!$C$2:$C$6</c:f>
              <c:numCache>
                <c:formatCode>0.0</c:formatCode>
                <c:ptCount val="5"/>
                <c:pt idx="0">
                  <c:v>1.5999999999999996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4.4000000000000004</c:v>
                </c:pt>
                <c:pt idx="1">
                  <c:v>4.5999999999999996</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5.6</c:v>
                </c:pt>
                <c:pt idx="1">
                  <c:v>5.4</c:v>
                </c:pt>
                <c:pt idx="2">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6.7</c:v>
                </c:pt>
                <c:pt idx="1">
                  <c:v>6.8</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3.3</c:v>
                </c:pt>
                <c:pt idx="1">
                  <c:v>3.2</c:v>
                </c:pt>
                <c:pt idx="2">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c:v>
                </c:pt>
                <c:pt idx="1">
                  <c:v>7.2</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c:v>
                </c:pt>
                <c:pt idx="1">
                  <c:v>2.8</c:v>
                </c:pt>
                <c:pt idx="2">
                  <c:v>0.19999999999999929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Sheet1!$B$2:$B$6</c:f>
              <c:numCache>
                <c:formatCode>0.0</c:formatCode>
                <c:ptCount val="5"/>
                <c:pt idx="0">
                  <c:v>6.9</c:v>
                </c:pt>
                <c:pt idx="1">
                  <c:v>7.1</c:v>
                </c:pt>
                <c:pt idx="2">
                  <c:v>7.1</c:v>
                </c:pt>
                <c:pt idx="3">
                  <c:v>7.2</c:v>
                </c:pt>
                <c:pt idx="4">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Lewisham and Greenwich NHS Trust</c:v>
                </c:pt>
                <c:pt idx="1">
                  <c:v>Croydon Health Services NHS Trust</c:v>
                </c:pt>
                <c:pt idx="2">
                  <c:v>Barking, Havering and Redbridge University Hospitals NHS Trust</c:v>
                </c:pt>
                <c:pt idx="3">
                  <c:v>Whittington Health NHS Trust</c:v>
                </c:pt>
                <c:pt idx="4">
                  <c:v>London North West University Healthcare NHS Trust</c:v>
                </c:pt>
              </c:strCache>
            </c:strRef>
          </c:cat>
          <c:val>
            <c:numRef>
              <c:f>Sheet1!$C$2:$C$6</c:f>
              <c:numCache>
                <c:formatCode>0.0</c:formatCode>
                <c:ptCount val="5"/>
                <c:pt idx="0">
                  <c:v>3.0999999999999996</c:v>
                </c:pt>
                <c:pt idx="1">
                  <c:v>2.9000000000000004</c:v>
                </c:pt>
                <c:pt idx="2">
                  <c:v>2.9000000000000004</c:v>
                </c:pt>
                <c:pt idx="3">
                  <c:v>2.8</c:v>
                </c:pt>
                <c:pt idx="4">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8.3000000000000007</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8.8000000000000007</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1.6999999999999993</c:v>
                </c:pt>
                <c:pt idx="1">
                  <c:v>1.1999999999999993</c:v>
                </c:pt>
                <c:pt idx="2">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6.6</c:v>
                </c:pt>
                <c:pt idx="1">
                  <c:v>6.2</c:v>
                </c:pt>
                <c:pt idx="2">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3.4000000000000004</c:v>
                </c:pt>
                <c:pt idx="1">
                  <c:v>3.8</c:v>
                </c:pt>
                <c:pt idx="2">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1.2</c:v>
                </c:pt>
                <c:pt idx="1">
                  <c:v>1.1000000000000001</c:v>
                </c:pt>
                <c:pt idx="2">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8.8000000000000007</c:v>
                </c:pt>
                <c:pt idx="1">
                  <c:v>8.9</c:v>
                </c:pt>
                <c:pt idx="2">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82.319400000000002</c:v>
                </c:pt>
                <c:pt idx="1">
                  <c:v>2.4714999999999998</c:v>
                </c:pt>
                <c:pt idx="2">
                  <c:v>8.5550999999999995</c:v>
                </c:pt>
                <c:pt idx="3">
                  <c:v>3.6122000000000001</c:v>
                </c:pt>
                <c:pt idx="4">
                  <c:v>0.38019999999999998</c:v>
                </c:pt>
                <c:pt idx="5">
                  <c:v>2.6616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0.11875099999999961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0.44283300000000025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0.12345899999999954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1.2888910000000005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0.56629200000000068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0.53223099999999945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7.7558569999999998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8.6999999999999993</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0</c:v>
                </c:pt>
                <c:pt idx="1">
                  <c:v>9.1999999999999993</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1.3000000000000007</c:v>
                </c:pt>
                <c:pt idx="1">
                  <c:v>0.80000000000000071</c:v>
                </c:pt>
                <c:pt idx="2">
                  <c:v>9.9999999999999645E-2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Sheet1!$D$2:$D$10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Sheet1!$E$2:$E$10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Sheet1!$F$2:$F$10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Sheet1!$G$2:$G$10</c:f>
              <c:numCache>
                <c:formatCode>0.0;;</c:formatCode>
                <c:ptCount val="3"/>
                <c:pt idx="0">
                  <c:v>7.7</c:v>
                </c:pt>
                <c:pt idx="1">
                  <c:v>8.4</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Sheet1!$H$2:$H$10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Sheet1!$I$2:$I$10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3"/>
                <c:pt idx="0">
                  <c:v>Site #1</c:v>
                </c:pt>
                <c:pt idx="1">
                  <c:v>Site #2</c:v>
                </c:pt>
                <c:pt idx="2">
                  <c:v>Site #3</c:v>
                </c:pt>
              </c:strCache>
            </c:strRef>
          </c:cat>
          <c:val>
            <c:numRef>
              <c:f>Sheet1!$J$2:$J$10</c:f>
              <c:numCache>
                <c:formatCode>0.0;;</c:formatCode>
                <c:ptCount val="3"/>
                <c:pt idx="0">
                  <c:v>0</c:v>
                </c:pt>
                <c:pt idx="1">
                  <c:v>0</c:v>
                </c:pt>
                <c:pt idx="2">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3"/>
                <c:pt idx="0">
                  <c:v>Site #1</c:v>
                </c:pt>
                <c:pt idx="1">
                  <c:v>Site #2</c:v>
                </c:pt>
                <c:pt idx="2">
                  <c:v>Site #3</c:v>
                </c:pt>
              </c:strCache>
            </c:strRef>
          </c:cat>
          <c:val>
            <c:numRef>
              <c:f>Sheet1!$K$2:$K$10</c:f>
              <c:numCache>
                <c:formatCode>0.0;;</c:formatCode>
                <c:ptCount val="3"/>
                <c:pt idx="0">
                  <c:v>0</c:v>
                </c:pt>
                <c:pt idx="1">
                  <c:v>0</c:v>
                </c:pt>
                <c:pt idx="2">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3"/>
                <c:pt idx="0">
                  <c:v>2.2999999999999998</c:v>
                </c:pt>
                <c:pt idx="1">
                  <c:v>1.5999999999999996</c:v>
                </c:pt>
                <c:pt idx="2">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3.7460097101900125E-2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0.18635299999999955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1.9454980000000006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0.85478199999999926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1.6502040000000004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5.4653210000000003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0.11986000000000008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0.30351200000000045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8.461699999999972E-2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0.88338800000000006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0.38812899999999928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0.51623900000000056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7.9472560000000003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6.8475999999999537E-2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0.29498400000000036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8.2238999999999507E-2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0.85856700000000075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0.37722299999999898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0.42625000000000135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7.9817989999999996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0.26620709375560025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0.18809999999999949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1.9637390000000003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0.86279499999999931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0.4908809999999999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5.7856129999999997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8.3664000000000627E-2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0.23318699999999914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6.5011000000000152E-2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0.6787030000000005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6.5011000000000152E-2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0.23318599999999989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0.14696499999999979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9.0977969999999999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0.2631760227920994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0.10344599999999993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1.0799669999999999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0.10344599999999993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0.3710520000000006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0.24179299999999948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7.7972270000000004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0.22204236853580017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9.6718000000000082E-2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1.0097240000000003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9.6717999999999194E-2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0.34691900000000153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0.41451399999999872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8.2256509999999992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21.595300000000002</c:v>
                </c:pt>
                <c:pt idx="1">
                  <c:v>0.3891</c:v>
                </c:pt>
                <c:pt idx="2">
                  <c:v>66.537000000000006</c:v>
                </c:pt>
                <c:pt idx="3">
                  <c:v>1.9455</c:v>
                </c:pt>
                <c:pt idx="4">
                  <c:v>0.7782</c:v>
                </c:pt>
                <c:pt idx="5">
                  <c:v>3.1128</c:v>
                </c:pt>
                <c:pt idx="6">
                  <c:v>0.5837</c:v>
                </c:pt>
                <c:pt idx="7">
                  <c:v>0.7782</c:v>
                </c:pt>
                <c:pt idx="8">
                  <c:v>4.2801999999999998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0.62210499999999946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0.35817299999999985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9.9855999999999945E-2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1.0424829999999998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9.9856000000000833E-2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0.35817299999999896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0.44644100000000009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8.8490369999999992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0.36858496031470001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0.11058099999999982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1.1544509999999999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0.11058099999999982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0.39664300000000008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0.72165900000000072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7.2484130000000002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0.37694900992979985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0.14212700000000034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1.4837800000000003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0.14212700000000034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0.50979300000000016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0.45221499999999892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7.2048040000000002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0.44215553586260015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0.18428999999999984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1.9239560000000004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0.18428999999999984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0.66102699999999981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0.9521910000000009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6.1318510000000002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0.30177099999999868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0.18476600000000154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5.1511999999998892E-2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0.53777200000000036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5.151099999999964E-2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0.18476599999999976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5.2626000000000062E-2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9.3281200000000002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0.77759999999999996</c:v>
                </c:pt>
                <c:pt idx="1">
                  <c:v>0.22240000000000004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0.77759999999999996</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Your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8.6780259060566998</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Sheet1!$B$2:$B$6</c:f>
              <c:numCache>
                <c:formatCode>0.0</c:formatCode>
                <c:ptCount val="5"/>
                <c:pt idx="0">
                  <c:v>9.4</c:v>
                </c:pt>
                <c:pt idx="1">
                  <c:v>9.4</c:v>
                </c:pt>
                <c:pt idx="2">
                  <c:v>8.9</c:v>
                </c:pt>
                <c:pt idx="3">
                  <c:v>8.8000000000000007</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Chelsea and Westminster Hospital NHS Foundation Trust</c:v>
                </c:pt>
                <c:pt idx="4">
                  <c:v>Barts Health NHS Trust</c:v>
                </c:pt>
              </c:strCache>
            </c:strRef>
          </c:cat>
          <c:val>
            <c:numRef>
              <c:f>Sheet1!$C$2:$C$6</c:f>
              <c:numCache>
                <c:formatCode>0.0</c:formatCode>
                <c:ptCount val="5"/>
                <c:pt idx="0">
                  <c:v>0.59999999999999964</c:v>
                </c:pt>
                <c:pt idx="1">
                  <c:v>0.59999999999999964</c:v>
                </c:pt>
                <c:pt idx="2">
                  <c:v>1.0999999999999996</c:v>
                </c:pt>
                <c:pt idx="3">
                  <c:v>1.1999999999999993</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Sheet1!$B$2:$B$6</c:f>
              <c:numCache>
                <c:formatCode>0.0</c:formatCode>
                <c:ptCount val="5"/>
                <c:pt idx="0">
                  <c:v>8.1</c:v>
                </c:pt>
                <c:pt idx="1">
                  <c:v>8.3000000000000007</c:v>
                </c:pt>
                <c:pt idx="2">
                  <c:v>8.4</c:v>
                </c:pt>
                <c:pt idx="3">
                  <c:v>8.4</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London North West University Healthcare NHS Trust</c:v>
                </c:pt>
                <c:pt idx="2">
                  <c:v>North Middlesex University Hospital NHS Trust</c:v>
                </c:pt>
                <c:pt idx="3">
                  <c:v>Croydon Health Services NHS Trust</c:v>
                </c:pt>
                <c:pt idx="4">
                  <c:v>Lewisham and Greenwich NHS Trust</c:v>
                </c:pt>
              </c:strCache>
            </c:strRef>
          </c:cat>
          <c:val>
            <c:numRef>
              <c:f>Sheet1!$C$2:$C$6</c:f>
              <c:numCache>
                <c:formatCode>0.0</c:formatCode>
                <c:ptCount val="5"/>
                <c:pt idx="0">
                  <c:v>1.9000000000000004</c:v>
                </c:pt>
                <c:pt idx="1">
                  <c:v>1.6999999999999993</c:v>
                </c:pt>
                <c:pt idx="2">
                  <c:v>1.5999999999999996</c:v>
                </c:pt>
                <c:pt idx="3">
                  <c:v>1.5999999999999996</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0.13512099999999982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0.23465299999999978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6.541999999999959E-2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0.68297000000000097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6.541999999999959E-2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0.23465299999999978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0.22383199999999981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8.6920310000000001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1.4306000000001262E-2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0.19785699999999906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5.5161000000000016E-2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0.57587299999999964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5.5161000000000016E-2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0.19785700000000084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0.18299299999999974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9.0400360000000006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0.18450323587500073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7.8458999999998724E-2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0.81910600000000144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7.8459999999999752E-2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0.28142599999999973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0.12604400000000027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8.3020119999999995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0.1938</c:v>
                </c:pt>
                <c:pt idx="1">
                  <c:v>43.217100000000002</c:v>
                </c:pt>
                <c:pt idx="2">
                  <c:v>56.395299999999999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Your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8.4051785820717697</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Sheet1!$B$2:$B$6</c:f>
              <c:numCache>
                <c:formatCode>0.0</c:formatCode>
                <c:ptCount val="5"/>
                <c:pt idx="0">
                  <c:v>9.1</c:v>
                </c:pt>
                <c:pt idx="1">
                  <c:v>8.6</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Royal Marsden NHS Foundation Trust</c:v>
                </c:pt>
                <c:pt idx="1">
                  <c:v>University College London Hospitals NHS Foundation Trust</c:v>
                </c:pt>
                <c:pt idx="2">
                  <c:v>Royal National Orthopaedic Hospital NHS Trust</c:v>
                </c:pt>
                <c:pt idx="3">
                  <c:v>Kingston Hospital NHS Foundation Trust</c:v>
                </c:pt>
                <c:pt idx="4">
                  <c:v>Epsom and St Helier University Hospitals NHS Trust</c:v>
                </c:pt>
              </c:strCache>
            </c:strRef>
          </c:cat>
          <c:val>
            <c:numRef>
              <c:f>Sheet1!$C$2:$C$6</c:f>
              <c:numCache>
                <c:formatCode>0.0</c:formatCode>
                <c:ptCount val="5"/>
                <c:pt idx="0">
                  <c:v>0.90000000000000036</c:v>
                </c:pt>
                <c:pt idx="1">
                  <c:v>1.4000000000000004</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Sheet1!$B$2:$B$6</c:f>
              <c:numCache>
                <c:formatCode>0.0</c:formatCode>
                <c:ptCount val="5"/>
                <c:pt idx="0">
                  <c:v>7.6</c:v>
                </c:pt>
                <c:pt idx="1">
                  <c:v>7.7</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Croydon Health Services NHS Trust</c:v>
                </c:pt>
                <c:pt idx="2">
                  <c:v>Lewisham and Greenwich NHS Trust</c:v>
                </c:pt>
                <c:pt idx="3">
                  <c:v>Whittington Health NHS Trust</c:v>
                </c:pt>
                <c:pt idx="4">
                  <c:v>North Middlesex University Hospital NHS Trust</c:v>
                </c:pt>
              </c:strCache>
            </c:strRef>
          </c:cat>
          <c:val>
            <c:numRef>
              <c:f>Sheet1!$C$2:$C$6</c:f>
              <c:numCache>
                <c:formatCode>0.0</c:formatCode>
                <c:ptCount val="5"/>
                <c:pt idx="0">
                  <c:v>2.4000000000000004</c:v>
                </c:pt>
                <c:pt idx="1">
                  <c:v>2.2999999999999998</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0.15446800000000049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0.27201199999999925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7.5835000000001429E-2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0.7917039999999993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7.5834999999999653E-2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0.27201100000000089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0.20783899999999988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8.6707359999999998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6.8751999999999924E-2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0.23668400000000034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6.5986000000000544E-2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0.6888829999999988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6.5986000000000544E-2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0.23668400000000034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2.4836000000000524E-2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8.9120849999999994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0.12288500000000013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0.29054099999999927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8.1001000000000545E-2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0.84563600000000072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8.0999999999999517E-2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0.2905420000000003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9.3415000000000248E-2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8.3969760000000004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0.48287600000000008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0.34095099999999956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9.5055000000000334E-2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0.99235699999999927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9.5054000000000194E-2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0.34095100000000045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0.79085300000000025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7.6409190000000002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Your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7.9339330478377503</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Sheet1!$B$2:$B$6</c:f>
              <c:numCache>
                <c:formatCode>0.0</c:formatCode>
                <c:ptCount val="5"/>
                <c:pt idx="0">
                  <c:v>8.6999999999999993</c:v>
                </c:pt>
                <c:pt idx="1">
                  <c:v>8.6999999999999993</c:v>
                </c:pt>
                <c:pt idx="2">
                  <c:v>8.1</c:v>
                </c:pt>
                <c:pt idx="3">
                  <c:v>8.1</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University College London Hospitals NHS Foundation Trust</c:v>
                </c:pt>
                <c:pt idx="3">
                  <c:v>Guy's and St Thomas' NHS Foundation Trust</c:v>
                </c:pt>
                <c:pt idx="4">
                  <c:v>Imperial College Healthcare NHS Trust</c:v>
                </c:pt>
              </c:strCache>
            </c:strRef>
          </c:cat>
          <c:val>
            <c:numRef>
              <c:f>Sheet1!$C$2:$C$6</c:f>
              <c:numCache>
                <c:formatCode>0.0</c:formatCode>
                <c:ptCount val="5"/>
                <c:pt idx="0">
                  <c:v>1.3000000000000007</c:v>
                </c:pt>
                <c:pt idx="1">
                  <c:v>1.3000000000000007</c:v>
                </c:pt>
                <c:pt idx="2">
                  <c:v>1.9000000000000004</c:v>
                </c:pt>
                <c:pt idx="3">
                  <c:v>1.9000000000000004</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Sheet1!$B$2:$B$6</c:f>
              <c:numCache>
                <c:formatCode>0.0</c:formatCode>
                <c:ptCount val="5"/>
                <c:pt idx="0">
                  <c:v>7.2</c:v>
                </c:pt>
                <c:pt idx="1">
                  <c:v>7.5</c:v>
                </c:pt>
                <c:pt idx="2">
                  <c:v>7.5</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Croydon Health Services NHS Trust</c:v>
                </c:pt>
                <c:pt idx="3">
                  <c:v>North Middlesex University Hospital NHS Trust</c:v>
                </c:pt>
                <c:pt idx="4">
                  <c:v>Whittington Health NHS Trust</c:v>
                </c:pt>
              </c:strCache>
            </c:strRef>
          </c:cat>
          <c:val>
            <c:numRef>
              <c:f>Sheet1!$C$2:$C$6</c:f>
              <c:numCache>
                <c:formatCode>0.0</c:formatCode>
                <c:ptCount val="5"/>
                <c:pt idx="0">
                  <c:v>2.8</c:v>
                </c:pt>
                <c:pt idx="1">
                  <c:v>2.5</c:v>
                </c:pt>
                <c:pt idx="2">
                  <c:v>2.5</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0.42622499999999963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0.28175099999999986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7.8549999999999898E-2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0.82005300000000059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7.8549999999999898E-2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0.28175099999999986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0.24698799999999999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7.8129090000000003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0.21067770072940029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8.6065000000000502E-2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0.89851099999999917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8.6065000000000502E-2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0.3087080000000002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0.6398060000000001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6.7567899999999996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0.13290146760379962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6.2914000000001025E-2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0.65680399999999928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6.2912999999999997E-2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0.22566300000000084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0.27812699999999957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8.6723379999999999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0.180898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0.37882600000000011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0.10561399999999921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1.1025950000000009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0.10561399999999921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0.37882600000000011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0.56493799999999972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7.4480810000000002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0.15733802761539994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0.14315799999999967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1.4945510000000004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0.14315799999999967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0.51349300000000042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1.6058000000000003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6.462008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4.1825000000000001</c:v>
                </c:pt>
                <c:pt idx="1">
                  <c:v>10.6464</c:v>
                </c:pt>
                <c:pt idx="2">
                  <c:v>23.9544</c:v>
                </c:pt>
                <c:pt idx="3">
                  <c:v>61.216700000000003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0.11745916872100004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3.9867000000000985E-2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0.41620900000000027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3.9866999999999209E-2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0.14300000000000068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0.14436199999999921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9.3724209999999992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0.21432800000000007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0.20576100000000075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5.7365000000000776E-2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0.59887899999999838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5.7365000000000776E-2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0.20576100000000075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0.20387199999999872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8.7480419999999999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0.26978597606460042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8.6262999999999757E-2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0.90057199999999948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8.6263000000000645E-2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0.30941600000000058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0.45084099999999871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8.1988749999999992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Your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7.9708221338964798</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Sheet1!$B$2:$B$6</c:f>
              <c:numCache>
                <c:formatCode>0.0</c:formatCode>
                <c:ptCount val="5"/>
                <c:pt idx="0">
                  <c:v>8.8000000000000007</c:v>
                </c:pt>
                <c:pt idx="1">
                  <c:v>8.8000000000000007</c:v>
                </c:pt>
                <c:pt idx="2">
                  <c:v>8.4</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Royal National Orthopaedic Hospital NHS Trust</c:v>
                </c:pt>
                <c:pt idx="1">
                  <c:v>The Royal Marsden NHS Foundation Trust</c:v>
                </c:pt>
                <c:pt idx="2">
                  <c:v>The Hillingdon Hospitals NHS Foundation Trust</c:v>
                </c:pt>
                <c:pt idx="3">
                  <c:v>Homerton Healthcare NHS Foundation Trust</c:v>
                </c:pt>
                <c:pt idx="4">
                  <c:v>Chelsea and Westminster Hospital NHS Foundation Trust</c:v>
                </c:pt>
              </c:strCache>
            </c:strRef>
          </c:cat>
          <c:val>
            <c:numRef>
              <c:f>Sheet1!$C$2:$C$6</c:f>
              <c:numCache>
                <c:formatCode>0.0</c:formatCode>
                <c:ptCount val="5"/>
                <c:pt idx="0">
                  <c:v>1.1999999999999993</c:v>
                </c:pt>
                <c:pt idx="1">
                  <c:v>1.1999999999999993</c:v>
                </c:pt>
                <c:pt idx="2">
                  <c:v>1.5999999999999996</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Sheet1!$B$2:$B$6</c:f>
              <c:numCache>
                <c:formatCode>0.0</c:formatCode>
                <c:ptCount val="5"/>
                <c:pt idx="0">
                  <c:v>7.3</c:v>
                </c:pt>
                <c:pt idx="1">
                  <c:v>7.5</c:v>
                </c:pt>
                <c:pt idx="2">
                  <c:v>7.7</c:v>
                </c:pt>
                <c:pt idx="3">
                  <c:v>7.8</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Barking, Havering and Redbridge University Hospitals NHS Trust</c:v>
                </c:pt>
                <c:pt idx="1">
                  <c:v>Lewisham and Greenwich NHS Trust</c:v>
                </c:pt>
                <c:pt idx="2">
                  <c:v>London North West University Healthcare NHS Trust</c:v>
                </c:pt>
                <c:pt idx="3">
                  <c:v>Whittington Health NHS Trust</c:v>
                </c:pt>
                <c:pt idx="4">
                  <c:v>King's College Hospital NHS Foundation Trust</c:v>
                </c:pt>
              </c:strCache>
            </c:strRef>
          </c:cat>
          <c:val>
            <c:numRef>
              <c:f>Sheet1!$C$2:$C$6</c:f>
              <c:numCache>
                <c:formatCode>0.0</c:formatCode>
                <c:ptCount val="5"/>
                <c:pt idx="0">
                  <c:v>2.7</c:v>
                </c:pt>
                <c:pt idx="1">
                  <c:v>2.5</c:v>
                </c:pt>
                <c:pt idx="2">
                  <c:v>2.2999999999999998</c:v>
                </c:pt>
                <c:pt idx="3">
                  <c:v>2.2000000000000002</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8.9299000000000461E-2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0.22062399999999904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6.1509000000000924E-2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0.64213799999999921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6.1507999999999896E-2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0.22062400000000082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0.13666100000000014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8.8235360000000007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0.55735400000000013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0.25259400000000021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7.0420999999999623E-2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0.73518699999999981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7.0422000000000651E-2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0.25259299999999918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0.43924699999999994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7.5864760000000002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5.9377000000000457E-2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0.30437199999999986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8.4856999999999516E-2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0.88589099999999998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8.4856000000000265E-2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0.30437200000000075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0.46977199999999897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7.5024540000000002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Your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7.3136115466750899</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RVR | Epsom and St Helier University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RVR | Epsom and St Helier University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RVR | Epsom and St Helier University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Epsom and St Helier University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523789467"/>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3222246871"/>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Q11. Were you offered food that met any dietary needs or requirements you had?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 How did you feel about the length of time you were on the waiting list before your 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113109556"/>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1962747"/>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282508523"/>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Q7. Did the hospital staff explain the reasons for changing wards during the night in a way you could understand?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Q24. To what extent did staff looking after you involve you in decisions about 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126735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38186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6410464"/>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172419195"/>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0585315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298346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17020699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69767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95416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78101878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9791189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592033861"/>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941429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8050706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307751091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174003534"/>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3741613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73946977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08526262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20223939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20022711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11275430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385628852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82926603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0781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4651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6519031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352617919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35005644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64598706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1710037373"/>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74506967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Somewhat better</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9D18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0409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887933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210519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121711365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819124721"/>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329099809"/>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095530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76668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02571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2609217"/>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825858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198946387"/>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039418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54520863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2755169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35971009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00774909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4850209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92215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674528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75592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463990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2108271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29829718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97025517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280988015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437720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158042412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7970745"/>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81806063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019486014"/>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497187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0676673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569533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8936611"/>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4701790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2305142965"/>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5743529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370170153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3875406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274547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926197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44606385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99049378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425766018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162704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80138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94595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01831281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2381367164"/>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30090789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168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800457"/>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89791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68652506"/>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234388946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4228834593"/>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3740165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7074024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018038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195499459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176521474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127665400"/>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526427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9061202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54757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349895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49817925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123036652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310241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281395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26672819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38486499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413141778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044269726"/>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845702980"/>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74812896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500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524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490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617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2857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6770465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971782124"/>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47534368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711087868"/>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29323799"/>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31158010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30615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7589011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101640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80534016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16940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76321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71394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36579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28373676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52288081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029605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4047869365"/>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3630701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3365055480"/>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94288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695591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8565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02005705"/>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226435645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35209226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4697434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19867658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311292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49951253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398163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18008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811837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4815765"/>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352246400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088385955"/>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81563777"/>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159963194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284899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427418854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517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467507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12294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200936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269765392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5737132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5364792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(52)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6526067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7597118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8673238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(203)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57305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671763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75253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152097225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8226946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365272508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(121)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407937496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342146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9515701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4725620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366750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93303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2491032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6445667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151158255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9737664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40437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353053640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1304494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93607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73014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29795418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131335152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9506595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(38)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86814795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0348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9676882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397105128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866107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2458323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400490918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8758022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88885957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(147)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(111)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39662706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36851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1436995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214600503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(117)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(104)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(93)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002763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270766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177971226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8284760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2069069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(126)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(81)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24319860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423520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5036052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18137564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41540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973962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450489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070193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42286479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0125437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356352556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(53)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5087309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80492595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189859550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(86)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(56)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381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33629590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53187006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2628069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10393901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09951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313022724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151718040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(126)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103015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789778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67329245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44605439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39725902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32883566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51638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40746505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15398595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7500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160695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9889377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390851398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40176264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4034251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058502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3592268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41212145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71993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489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8958866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9342244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109337130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(208)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7323742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2594565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284184496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154057833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3418879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59362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51160649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13948574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29330649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796292621"/>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103872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1824323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9028993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(202)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994617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42444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107481162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2140462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79833695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(207)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38817077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390288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4451542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8914304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747553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0959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4824721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1238725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12061953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(145)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(118)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361479386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889958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40495785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37091487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(205)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009468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26745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85081364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8626562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4974755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75713582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6586243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4543961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94273657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4312975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67736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96099834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394929441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65076572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(94)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(71)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33370725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764440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11195153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15738050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(74)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59619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1153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329095762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1275532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60048355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(100)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86150231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47847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150029841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50781660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(204)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08094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9751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025208326"/>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6616444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7680722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(170)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(115)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(116)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295390434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07826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9017152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17066845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(85)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072740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036601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366786778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3866788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16045907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(170)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(140)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51037788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58617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135467090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4381767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42201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2230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2534981269"/>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34600312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20136867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(139)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3791335639"/>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72667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111973986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39536306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8793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73332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38153743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138784826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260578709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(198)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(153)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402889323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63166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345542941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72674168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(143)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863897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772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1377710731"/>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39689073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3223062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(111)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(77)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2926381617"/>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216509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5674709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14873432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(106)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(76)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461053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67550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6071465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35560119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36815231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(187)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(142)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18693070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774892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34527575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309024920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906071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48585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14499482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018877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32061270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92227855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1819892">
                  <a:extLst>
                    <a:ext uri="{9D8B030D-6E8A-4147-A177-3AD203B41FA5}">
                      <a16:colId xmlns:a16="http://schemas.microsoft.com/office/drawing/2014/main" val="1488457682"/>
                    </a:ext>
                  </a:extLst>
                </a:gridCol>
                <a:gridCol w="1819892">
                  <a:extLst>
                    <a:ext uri="{9D8B030D-6E8A-4147-A177-3AD203B41FA5}">
                      <a16:colId xmlns:a16="http://schemas.microsoft.com/office/drawing/2014/main" val="308732758"/>
                    </a:ext>
                  </a:extLst>
                </a:gridCol>
                <a:gridCol w="1819892">
                  <a:extLst>
                    <a:ext uri="{9D8B030D-6E8A-4147-A177-3AD203B41FA5}">
                      <a16:colId xmlns:a16="http://schemas.microsoft.com/office/drawing/2014/main" val="3637506846"/>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3</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ST HELIER HOSPITAL (213)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EPSOM HOSPITAL (166)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SOUTH WEST LONDON ELECTIVE ORTHOPAEDIC CENTRE (138)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427254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60824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1636066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81937114"/>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41479349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76541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0675276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362621729"/>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2709846057"/>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1988024247"/>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616061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094946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3080845468"/>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1411360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70407312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341040325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52993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059476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9856815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3404714118"/>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56444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925829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173293587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4225269838"/>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500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524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490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440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5.2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7064570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114310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15524735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4078479407"/>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1409837816"/>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330197582"/>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517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65213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6382225"/>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0044228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25016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27736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112124759"/>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994894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2298962605"/>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Q11. Were you offered food that met any dietary needs or requirements you had?</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8243726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4035419830"/>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861094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959082702"/>
              </p:ext>
            </p:extLst>
          </p:nvPr>
        </p:nvGraphicFramePr>
        <p:xfrm>
          <a:off x="469068" y="1548000"/>
          <a:ext cx="11253864" cy="1708056"/>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+0.6</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Q5. Were you ever prevented from sleeping at night by noise from other patients?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-0.9</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-0.4</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231806438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99523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Epsom and St Helier University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660808197"/>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Dietary needs or requirements: patients being offered food that met any dietary needs or requirements they had
Waiting to be admitted: patients feeling that they waited the right amount of time on the waiting list before being admitted to hospital
Equipment and adaptations in the home: hospital staff discussing if any equipment or home adaptations were needed when leaving hospital
Enough nurses: patients feeling there were enough nurses on duty to care for them in hospital
Understanding care after leaving hospital: patients being given information about what would happen next with their care</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3365362949"/>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Changing wards during the night: staff explaining the reason for patients needing to change wards during the night
Noise from other patients: patients not being bothered by noise at night from other patients
After the operation or procedure: patients being given an explanation from staff of how their operation or procedure went
Help to wash and keep clean: patients getting enough help to wash and keep clean
Involvement in decisions: staff involving patients in decisions about their care and treatment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Epsom and St Helier University Hospitals NHS Trust who had attended in late 2021. Responses were received from 526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3341114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2514437"/>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526</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911603574"/>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59%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89937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4130573219"/>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41%</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71328735"/>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44%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2363529711"/>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738928440"/>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3289671366"/>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3827435191"/>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365067100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627395248"/>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2%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4945544"/>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647003509"/>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5621318"/>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402010896"/>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540988044"/>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19335</TotalTime>
  <Words>16803</Words>
  <Application>Microsoft Office PowerPoint</Application>
  <PresentationFormat>Widescreen</PresentationFormat>
  <Paragraphs>2425</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Epsom and St Helier University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